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34"/>
  </p:handoutMasterIdLst>
  <p:sldIdLst>
    <p:sldId id="332" r:id="rId10"/>
    <p:sldId id="320" r:id="rId12"/>
    <p:sldId id="298" r:id="rId13"/>
    <p:sldId id="258" r:id="rId14"/>
    <p:sldId id="259" r:id="rId15"/>
    <p:sldId id="383" r:id="rId16"/>
    <p:sldId id="299" r:id="rId17"/>
    <p:sldId id="300" r:id="rId18"/>
    <p:sldId id="301" r:id="rId19"/>
    <p:sldId id="304" r:id="rId20"/>
    <p:sldId id="307" r:id="rId21"/>
    <p:sldId id="308" r:id="rId22"/>
    <p:sldId id="309" r:id="rId23"/>
    <p:sldId id="384" r:id="rId24"/>
    <p:sldId id="336" r:id="rId25"/>
    <p:sldId id="312" r:id="rId26"/>
    <p:sldId id="313" r:id="rId27"/>
    <p:sldId id="314" r:id="rId28"/>
    <p:sldId id="316" r:id="rId29"/>
    <p:sldId id="317" r:id="rId30"/>
    <p:sldId id="318" r:id="rId31"/>
    <p:sldId id="276" r:id="rId32"/>
    <p:sldId id="306" r:id="rId33"/>
  </p:sldIdLst>
  <p:sldSz cx="12192000" cy="6858000"/>
  <p:notesSz cx="6858000" cy="9144000"/>
  <p:embeddedFontLst>
    <p:embeddedFont>
      <p:font typeface="微软雅黑" panose="020B0503020204020204" pitchFamily="34" charset="-122"/>
      <p:regular r:id="rId38"/>
    </p:embeddedFont>
    <p:embeddedFont>
      <p:font typeface="方正粗黑宋简体" panose="02000000000000000000" charset="-122"/>
      <p:regular r:id="rId39"/>
    </p:embeddedFont>
    <p:embeddedFont>
      <p:font typeface="黑体" panose="02010609060101010101" charset="-122"/>
      <p:regular r:id="rId40"/>
    </p:embeddedFont>
    <p:embeddedFont>
      <p:font typeface="等线" panose="02010600030101010101" charset="-122"/>
      <p:regular r:id="rId41"/>
    </p:embeddedFont>
    <p:embeddedFont>
      <p:font typeface="等线 Light" panose="02010600030101010101" charset="-122"/>
      <p:regular r:id="rId42"/>
    </p:embeddedFont>
    <p:embeddedFont>
      <p:font typeface="Calibri" panose="020F0502020204030204" charset="0"/>
      <p:regular r:id="rId43"/>
      <p:bold r:id="rId44"/>
      <p:italic r:id="rId45"/>
      <p:boldItalic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7" Type="http://schemas.openxmlformats.org/officeDocument/2006/relationships/tags" Target="tags/tag5.xml"/><Relationship Id="rId46" Type="http://schemas.openxmlformats.org/officeDocument/2006/relationships/font" Target="fonts/font9.fntdata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物理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匀变速直线运动的规律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15620" y="1345565"/>
            <a:ext cx="11161395" cy="4921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沿着一条直线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且加速度不变的运动叫作匀变速直线运动。或者说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在变速直线运动中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如果在任意相等时间内速度的变化量相等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这种运动就叫作匀变速直线运动。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）分类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在匀变速直线运动中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如果物体的速度随时间均匀增大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这个运动叫作匀加速直线运动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如果物体的速度随时间均匀减小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这个运动叫作匀减速直线运动。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加速度保持不变。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830" y="58864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匀变速直线运动的认知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1982470"/>
                <a:ext cx="10518140" cy="39547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）匀变速直线运动的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𝑣−𝑡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图像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是一条倾斜的直线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如右图所示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a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表示匀加速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直线运动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en-US" altLang="zh-CN" sz="2800" i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图线表示匀减速直线运动。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图像中图线的斜率表示物体的加速度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图线斜率的正负表示加速度的正负。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图像中图线与纵轴的交点表示物体的初速度。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1982470"/>
                <a:ext cx="10518140" cy="39547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784860" y="91186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变速直线运动</a:t>
            </a: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v-t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图像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8745" y="911860"/>
            <a:ext cx="3924935" cy="293116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2225040"/>
                <a:ext cx="10518140" cy="26828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速度时间公式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位移时间公式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 baseline="-25000"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𝑡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f>
                      <m:fPr>
                        <m:ctrlPr>
                          <a:rPr lang="en-US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</m:den>
                    </m:f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𝑎𝑡</m:t>
                    </m:r>
                    <m:r>
                      <a:rPr lang="en-US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altLang="en-US" sz="2800" i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位移速度公式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 baseline="-25000"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²=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𝑎𝑥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2225040"/>
                <a:ext cx="10518140" cy="26828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836930" y="101409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匀变速直线运动的规律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63880" y="1646555"/>
                <a:ext cx="10790555" cy="39789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纸带逐差式:任意相邻相等时间 T 内的位移差: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𝑎𝑇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;可以推广到: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𝑎𝑇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匀变速直线运动的平均速度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重要说明:以上所有公式中             均是矢量,应用公式解题前应先规定正方向,明确各物理量的正负,通常规定物体运动初速度方向为正方向。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" y="1646555"/>
                <a:ext cx="10790555" cy="3978910"/>
              </a:xfrm>
              <a:prstGeom prst="rect">
                <a:avLst/>
              </a:prstGeom>
              <a:blipFill rotWithShape="1">
                <a:blip r:embed="rId1"/>
                <a:stretch>
                  <a:fillRect t="-1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936" b="21136"/>
          <a:stretch>
            <a:fillRect/>
          </a:stretch>
        </p:blipFill>
        <p:spPr>
          <a:xfrm>
            <a:off x="6590665" y="2829560"/>
            <a:ext cx="4735195" cy="692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900" y="3522345"/>
            <a:ext cx="2299335" cy="5213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63880" y="80454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匀变速直线运动的重要推论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匀变速直线运动的实例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75615" y="1889125"/>
            <a:ext cx="11188065" cy="3867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亚里士多德的谬论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物体下落的快慢是由它们的重量决定的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即越重的物体下落得越快。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伽利略的科学研究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研究思路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猜想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数学推理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实验验证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合理外推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得出结论。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思想核心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把科学实验和数学推理结合起来。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6930" y="1047750"/>
            <a:ext cx="58832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对自由落体运动的探索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95300" y="1211580"/>
            <a:ext cx="11201400" cy="3609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科学方法的意义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伽利略对自由落体的研究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开创了研究自然规律的科学方法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即数学推理和科学实验相结合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这种方法到现在仍然是物理学乃至整个自然科学最基本的研究方法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这种方法的使用不但标志着物理学的真正开端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也有力地推进了人类科学认识的发展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近代科学的研究大门从此也被打开了。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64820" y="1178560"/>
                <a:ext cx="11262360" cy="517017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运动条件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物体只受重力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物体运动初速度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</m:oMath>
                </a14:m>
                <a:r>
                  <a:rPr lang="en-US" altLang="zh-CN" sz="2800" baseline="-250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=0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运动特点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理想化模型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因为在实际生活中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物体下落时由于受空气阻力的作用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并不做自由落体运动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只有当空气阻力远小于物体所受重力时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物体由静止开始的下落才可看作自由落体运动。自由落体是初速度为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、加速度为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𝑔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的匀加速直线运动。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" y="1178560"/>
                <a:ext cx="11262360" cy="51701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784860" y="503555"/>
            <a:ext cx="39452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自由落体运动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367665"/>
                <a:ext cx="10734675" cy="27768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重力加速度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𝑔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的方向为竖直向下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因为地球是个巨型球体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所以各处的重力加速度方向是可以不同的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而且大多时候不指向地心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计算中常取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𝑔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=9.8m/s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粗略计算中可取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𝑔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=10m/s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367665"/>
                <a:ext cx="10734675" cy="2776855"/>
              </a:xfrm>
              <a:prstGeom prst="rect">
                <a:avLst/>
              </a:prstGeom>
              <a:blipFill rotWithShape="1">
                <a:blip r:embed="rId1"/>
                <a:stretch>
                  <a:fillRect r="-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784860" y="3335655"/>
            <a:ext cx="484759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自由落体的基本规律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64820" y="4135120"/>
                <a:ext cx="11262360" cy="24676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速度时间公式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𝑔𝑡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位移时间公式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𝑔𝑡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2</m:t>
                    </m:r>
                  </m:oMath>
                </a14:m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位移速度公式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 baseline="30000"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𝑔ℎ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" y="4135120"/>
                <a:ext cx="11262360" cy="246761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536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1551940"/>
                <a:ext cx="10439400" cy="46767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汽车实际制动问题的实质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汽车制动问题的实质是汽车做单方向匀减速直线运动问题。若汽车运动初速度为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 baseline="-25000"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0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加速度为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a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汽车运动时间满足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发生的位移满足</a:t>
                </a:r>
                <a:r>
                  <a:rPr lang="en-US" altLang="zh-CN" sz="2800" i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endParaRPr lang="en-US" altLang="zh-CN" sz="2800" i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汽车实际制动的时间陷阱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先求出汽车制动时间或制动位移来判定汽车在给定的时间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内是否已停止。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1551940"/>
                <a:ext cx="10439400" cy="46767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051560" y="753110"/>
            <a:ext cx="477901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汽车制动类问题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6" name="IM 86"/>
          <p:cNvPicPr/>
          <p:nvPr/>
        </p:nvPicPr>
        <p:blipFill>
          <a:blip r:embed="rId2"/>
          <a:stretch>
            <a:fillRect/>
          </a:stretch>
        </p:blipFill>
        <p:spPr>
          <a:xfrm>
            <a:off x="9422765" y="2827020"/>
            <a:ext cx="741045" cy="72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925" y="3429000"/>
            <a:ext cx="1118870" cy="8553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0905" y="1029970"/>
            <a:ext cx="10439400" cy="47980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逆向思维法解决问题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基本思路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即把制动过程倒过来看成是初速度为零的匀加速直线运动。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处理步骤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首先计算汽车速度减小到零所需时间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然后再与题中所给的时间进行比较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确定是否有题设陷阱。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汽车制动行驶的安全问题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安全距离也叫停车距离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安全距离</a:t>
            </a:r>
            <a:r>
              <a:rPr lang="en-US" altLang="zh-CN" sz="28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反应距离</a:t>
            </a:r>
            <a:r>
              <a:rPr lang="en-US" altLang="zh-CN" sz="28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en-US" altLang="zh-CN" sz="28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制动距离</a:t>
            </a:r>
            <a:r>
              <a:rPr lang="en-US" altLang="zh-CN" sz="28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en-US" altLang="zh-CN" sz="28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3850" y="1576070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修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1</a:t>
            </a:r>
            <a:endParaRPr lang="en-US" altLang="zh-CN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67410" y="3429000"/>
            <a:ext cx="105676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一、运动的描述和匀变速直线运动的研究</a:t>
            </a:r>
            <a:endParaRPr lang="en-US" altLang="zh-CN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917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运动的描述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706880"/>
            <a:ext cx="10518140" cy="421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实际物体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有一定的大小和形状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并且运动中物体上各部分的运动情况可以不同。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在某些情况下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不考虑物体的大小和形状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把它简化为一个有质量的点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称为质点。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物体看作质点的条件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物体的大小和形状对所研究的问题可以忽略时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可以把物体看成质点。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753110"/>
            <a:ext cx="53117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物质和质点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96620" y="618490"/>
            <a:ext cx="53117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位移和路程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620" y="1404620"/>
            <a:ext cx="10854055" cy="26441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3349"/>
          <a:stretch>
            <a:fillRect/>
          </a:stretch>
        </p:blipFill>
        <p:spPr>
          <a:xfrm>
            <a:off x="897255" y="4013200"/>
            <a:ext cx="10854055" cy="166751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7735" y="2229485"/>
            <a:ext cx="10336530" cy="3674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位移与发生这个位移所用时间的比值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叫作物体在这段时间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或这段位移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内的平均速度。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。平均速度的方向就是位移的方向。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物理意义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粗略地描述物体在时间间隔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Δ</a:t>
            </a:r>
            <a:r>
              <a:rPr lang="en-US" altLang="zh-CN" sz="28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内运动的平均运动快慢程度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1217295"/>
            <a:ext cx="41262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平均速度解读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IM 60"/>
          <p:cNvPicPr/>
          <p:nvPr/>
        </p:nvPicPr>
        <p:blipFill>
          <a:blip r:embed="rId1"/>
          <a:srcRect l="7514" b="-9539"/>
          <a:stretch>
            <a:fillRect/>
          </a:stretch>
        </p:blipFill>
        <p:spPr>
          <a:xfrm>
            <a:off x="3678555" y="3642360"/>
            <a:ext cx="836295" cy="66357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79120" y="1762125"/>
            <a:ext cx="11034395" cy="4486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运动物体在某一时刻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或某一位置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的速度叫作瞬时速度。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Δ</a:t>
            </a:r>
            <a:r>
              <a:rPr lang="en-US" altLang="zh-CN" sz="2800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非常非常小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就可以看作某时刻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或某位置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运动物体的速度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方向为某时刻或某位置物体的运动方向。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物理意义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精确地描述物体运动的快慢。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在匀速直线运动中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平均速度等于瞬时速度。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速度和速率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瞬时速度的大小叫作瞬时速率。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9120" y="986790"/>
            <a:ext cx="531050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瞬时速度和速率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2" name="IM 62"/>
          <p:cNvPicPr/>
          <p:nvPr/>
        </p:nvPicPr>
        <p:blipFill>
          <a:blip r:embed="rId1"/>
          <a:stretch>
            <a:fillRect/>
          </a:stretch>
        </p:blipFill>
        <p:spPr>
          <a:xfrm>
            <a:off x="3034030" y="2515870"/>
            <a:ext cx="953135" cy="650875"/>
          </a:xfrm>
          <a:prstGeom prst="rect">
            <a:avLst/>
          </a:prstGeom>
        </p:spPr>
      </p:pic>
      <p:pic>
        <p:nvPicPr>
          <p:cNvPr id="64" name="IM 64"/>
          <p:cNvPicPr/>
          <p:nvPr/>
        </p:nvPicPr>
        <p:blipFill>
          <a:blip r:embed="rId2"/>
          <a:stretch>
            <a:fillRect/>
          </a:stretch>
        </p:blipFill>
        <p:spPr>
          <a:xfrm>
            <a:off x="7308215" y="2507615"/>
            <a:ext cx="383540" cy="6591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24510" y="1749425"/>
                <a:ext cx="11139170" cy="44196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加速度是速度的变化量与发生这一变化所用时间的比值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通常用字母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a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表示。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,Δ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表示速度变化量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,Δ</a:t>
                </a:r>
                <a:r>
                  <a:rPr lang="en-US" altLang="zh-CN" sz="2800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t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表示时间间隔。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m/s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m</a:t>
                </a:r>
                <a:r>
                  <a:rPr lang="en-US" altLang="en-US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·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-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读作米每二次方秒。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意义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描述速度变化的快慢。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加速度是矢量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有大小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也有方向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与速度变化量的方向相同。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510" y="1749425"/>
                <a:ext cx="11139170" cy="4419600"/>
              </a:xfrm>
              <a:prstGeom prst="rect">
                <a:avLst/>
              </a:prstGeom>
              <a:blipFill rotWithShape="1">
                <a:blip r:embed="rId1"/>
                <a:stretch>
                  <a:fillRect b="-2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524510" y="848360"/>
            <a:ext cx="429069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加速度解读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6" name="IM 66"/>
          <p:cNvPicPr/>
          <p:nvPr/>
        </p:nvPicPr>
        <p:blipFill>
          <a:blip r:embed="rId2"/>
          <a:stretch>
            <a:fillRect/>
          </a:stretch>
        </p:blipFill>
        <p:spPr>
          <a:xfrm>
            <a:off x="2791460" y="3077845"/>
            <a:ext cx="996950" cy="70231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resource_record_key" val="{&quot;13&quot;:[4563121,4663482,20481688,4364912,436487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2539</Words>
  <Application>WPS 演示</Application>
  <PresentationFormat>宽屏</PresentationFormat>
  <Paragraphs>145</Paragraphs>
  <Slides>23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23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方正粗黑宋简体</vt:lpstr>
      <vt:lpstr>黑体</vt:lpstr>
      <vt:lpstr>Times New Roman</vt:lpstr>
      <vt:lpstr>Arial Unicode MS</vt:lpstr>
      <vt:lpstr>等线</vt:lpstr>
      <vt:lpstr>Cambria Math</vt:lpstr>
      <vt:lpstr>等线 Light</vt:lpstr>
      <vt:lpstr>Calibri</vt:lpstr>
      <vt:lpstr>汉仪中宋简</vt:lpstr>
      <vt:lpstr>方正锐水云 中黑</vt:lpstr>
      <vt:lpstr>华文楷体</vt:lpstr>
      <vt:lpstr>楷体_GB2312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往来无痕</cp:lastModifiedBy>
  <cp:revision>86</cp:revision>
  <dcterms:created xsi:type="dcterms:W3CDTF">2020-06-07T04:28:00Z</dcterms:created>
  <dcterms:modified xsi:type="dcterms:W3CDTF">2026-03-12T08:16:23Z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6CC5AD1371164134888F1DBF451A825F_13</vt:lpwstr>
  </property>
</Properties>
</file>